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9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0.xml" ContentType="application/vnd.openxmlformats-officedocument.presentationml.slide+xml"/>
  <Override PartName="/ppt/slides/slide15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6" r:id="rId6"/>
    <p:sldId id="267" r:id="rId7"/>
    <p:sldId id="268" r:id="rId8"/>
    <p:sldId id="269" r:id="rId9"/>
    <p:sldId id="270" r:id="rId10"/>
    <p:sldId id="261" r:id="rId11"/>
    <p:sldId id="272" r:id="rId12"/>
    <p:sldId id="273" r:id="rId13"/>
    <p:sldId id="274" r:id="rId14"/>
    <p:sldId id="275" r:id="rId15"/>
    <p:sldId id="276" r:id="rId16"/>
    <p:sldId id="277" r:id="rId17"/>
    <p:sldId id="271" r:id="rId18"/>
    <p:sldId id="279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70" d="100"/>
          <a:sy n="70" d="100"/>
        </p:scale>
        <p:origin x="53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media/image1.png>
</file>

<file path=ppt/media/image2.jpeg>
</file>

<file path=ppt/media/image3.png>
</file>

<file path=ppt/media/image4.png>
</file>

<file path=ppt/media/image5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61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47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579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28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22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24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4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15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3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09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6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62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3213"/>
            <a:ext cx="9144000" cy="1030287"/>
          </a:xfrm>
        </p:spPr>
        <p:txBody>
          <a:bodyPr/>
          <a:lstStyle/>
          <a:p>
            <a:r>
              <a:rPr lang="en-US" dirty="0" smtClean="0"/>
              <a:t>Micro Kernels and RTOS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82788"/>
            <a:ext cx="9144000" cy="1655762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12800" dirty="0" smtClean="0"/>
              <a:t>Topics:</a:t>
            </a:r>
          </a:p>
          <a:p>
            <a:pPr algn="l"/>
            <a:endParaRPr lang="en-US" sz="12800" dirty="0" smtClean="0"/>
          </a:p>
          <a:p>
            <a:pPr marL="457200" indent="-457200" algn="l">
              <a:buAutoNum type="arabicPeriod"/>
            </a:pPr>
            <a:r>
              <a:rPr lang="en-US" sz="12800" dirty="0" smtClean="0"/>
              <a:t>What is a Kernel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Comparison - Monolithic and Micro kernel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Micro kernel and RTOS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QNX Neutrino RTOS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Expectation from RTOS 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How to choose a commercial RTOS</a:t>
            </a:r>
          </a:p>
          <a:p>
            <a:pPr marL="457200" indent="-457200" algn="l">
              <a:buAutoNum type="arabicPeriod"/>
            </a:pPr>
            <a:endParaRPr lang="en-US" sz="12800" dirty="0" smtClean="0"/>
          </a:p>
          <a:p>
            <a:pPr marL="457200" indent="-457200" algn="l">
              <a:buAutoNum type="arabicPeriod"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5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expect in a RTOS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RTOS delivers functionality that helps embedded systems developers deliver safe, secure and reliable products. </a:t>
            </a:r>
          </a:p>
          <a:p>
            <a:r>
              <a:rPr lang="en-US" dirty="0" smtClean="0"/>
              <a:t>The key RTOS functionality to look for or to consider building into your own RTOS are: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spatial and temporal separation</a:t>
            </a:r>
            <a:r>
              <a:rPr lang="en-US" dirty="0" smtClean="0"/>
              <a:t>,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adaptive partitioning</a:t>
            </a:r>
            <a:r>
              <a:rPr lang="en-US" dirty="0" smtClean="0"/>
              <a:t>,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preemptive priority-based scheduling,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system determinism  and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responsiveness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654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5025"/>
          </a:xfrm>
        </p:spPr>
        <p:txBody>
          <a:bodyPr/>
          <a:lstStyle/>
          <a:p>
            <a:r>
              <a:rPr lang="en-US" dirty="0" smtClean="0"/>
              <a:t>Spatial separation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1626"/>
            <a:ext cx="10515600" cy="4981574"/>
          </a:xfrm>
        </p:spPr>
        <p:txBody>
          <a:bodyPr>
            <a:normAutofit/>
          </a:bodyPr>
          <a:lstStyle/>
          <a:p>
            <a:r>
              <a:rPr lang="en-US" dirty="0" smtClean="0"/>
              <a:t>Spatial or hardware separation, also called spatial isolation, provides each process with its own private address space. </a:t>
            </a:r>
          </a:p>
          <a:p>
            <a:r>
              <a:rPr lang="en-US" dirty="0" smtClean="0"/>
              <a:t>Embedded systems require the isolation of software components to ensure freedom from interference in hardware (spatial) and time (temporal). </a:t>
            </a:r>
          </a:p>
          <a:p>
            <a:r>
              <a:rPr lang="en-US" dirty="0" smtClean="0"/>
              <a:t>An MMU allows an RTOS to use a process model – each task (process) is allocated its own virtual address space – for much greater reliability.</a:t>
            </a:r>
          </a:p>
          <a:p>
            <a:r>
              <a:rPr lang="en-US" dirty="0" smtClean="0"/>
              <a:t>In comparison, without an MMU, code, data and the kernel itself would compete for and share the same memory space – a less reliable approach.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71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1225"/>
          </a:xfrm>
        </p:spPr>
        <p:txBody>
          <a:bodyPr/>
          <a:lstStyle/>
          <a:p>
            <a:r>
              <a:rPr lang="en-US" dirty="0" smtClean="0"/>
              <a:t>Temporal separation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750" y="1276350"/>
            <a:ext cx="10515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Temporal separation, also called temporal isolation, allows each process to run without depending on the timing of another unrelated system sharing the same hardware or software resources.</a:t>
            </a:r>
          </a:p>
          <a:p>
            <a:r>
              <a:rPr lang="en-US" dirty="0" smtClean="0"/>
              <a:t> RTOS scheduling provides temporal separation by ensuring process threads run when they are supposed to, and there are always enough CPU computing cycles to go around. </a:t>
            </a:r>
          </a:p>
          <a:p>
            <a:r>
              <a:rPr lang="en-US" dirty="0" smtClean="0"/>
              <a:t>By partitioning resources, scheduling algorithms deliver temporal separation between tasks with different levels of criticality – ensuring the higher priority task gets the resources it needs. </a:t>
            </a:r>
          </a:p>
          <a:p>
            <a:r>
              <a:rPr lang="en-US" dirty="0" smtClean="0"/>
              <a:t>Tasks generally include both periodic (regular) tasks and aperiodic (irregular) tasks. The most common ways to provide temporal separation are static and adaptive partitioning.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03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547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Interprocess</a:t>
            </a:r>
            <a:r>
              <a:rPr lang="en-US" dirty="0" smtClean="0"/>
              <a:t> communication (IPC)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750" y="990600"/>
            <a:ext cx="10515600" cy="5562600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Interprocess</a:t>
            </a:r>
            <a:r>
              <a:rPr lang="en-US" dirty="0" smtClean="0"/>
              <a:t> communication adds an additional layer of isolation between address spaces. </a:t>
            </a:r>
          </a:p>
          <a:p>
            <a:r>
              <a:rPr lang="en-US" dirty="0" smtClean="0"/>
              <a:t>Developers need to pass data between processes or tasks. </a:t>
            </a:r>
          </a:p>
          <a:p>
            <a:r>
              <a:rPr lang="en-US" dirty="0" smtClean="0"/>
              <a:t>In the QNX RTOS, </a:t>
            </a:r>
            <a:r>
              <a:rPr lang="en-US" dirty="0" err="1" smtClean="0"/>
              <a:t>interprocess</a:t>
            </a:r>
            <a:r>
              <a:rPr lang="en-US" dirty="0" smtClean="0"/>
              <a:t> communication maps POSIX calls to messages, in addition to the hardware separation afforded by the MMU. </a:t>
            </a:r>
          </a:p>
          <a:p>
            <a:r>
              <a:rPr lang="en-US" dirty="0" smtClean="0"/>
              <a:t>A message-based approach to </a:t>
            </a:r>
            <a:r>
              <a:rPr lang="en-US" dirty="0" err="1" smtClean="0"/>
              <a:t>interprocess</a:t>
            </a:r>
            <a:r>
              <a:rPr lang="en-US" dirty="0" smtClean="0"/>
              <a:t> communication provides a high level of architectural decoupling as required by safety standards such as ISO 26262. </a:t>
            </a:r>
          </a:p>
          <a:p>
            <a:r>
              <a:rPr lang="en-US" dirty="0" smtClean="0"/>
              <a:t>Although message passing is the primary form of </a:t>
            </a:r>
            <a:r>
              <a:rPr lang="en-US" dirty="0" err="1" smtClean="0"/>
              <a:t>interprocess</a:t>
            </a:r>
            <a:r>
              <a:rPr lang="en-US" dirty="0" smtClean="0"/>
              <a:t> communication in the QNX OS, other forms of IPC are also available.</a:t>
            </a:r>
          </a:p>
          <a:p>
            <a:r>
              <a:rPr lang="en-US" dirty="0" smtClean="0"/>
              <a:t>Message passing is part of the POSIX standard and all BlackBerry QNX solutions are POSIX-compliant.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670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8825"/>
          </a:xfrm>
        </p:spPr>
        <p:txBody>
          <a:bodyPr/>
          <a:lstStyle/>
          <a:p>
            <a:r>
              <a:rPr lang="en-US" dirty="0" smtClean="0"/>
              <a:t>Priority-based preemptive scheduling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3950"/>
            <a:ext cx="10515600" cy="4400550"/>
          </a:xfrm>
        </p:spPr>
        <p:txBody>
          <a:bodyPr/>
          <a:lstStyle/>
          <a:p>
            <a:r>
              <a:rPr lang="en-US" dirty="0" smtClean="0"/>
              <a:t>Priority-based preemptive scheduling allows high-priority threads to meet their deadlines consistently, even when there is a lot of competition for resources. </a:t>
            </a:r>
          </a:p>
          <a:p>
            <a:r>
              <a:rPr lang="en-US" dirty="0" smtClean="0"/>
              <a:t>With priority-based preemptive scheduling, a high-priority thread can, within a small and bounded time interval, take over the CPU from any lower-priority thread. </a:t>
            </a:r>
          </a:p>
          <a:p>
            <a:r>
              <a:rPr lang="en-US" dirty="0" smtClean="0"/>
              <a:t>The high-priority thread can run uninterrupted until it has finished – unless it is preempted by an even higher-priority thread.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3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en-US" dirty="0" smtClean="0"/>
              <a:t>System determinism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85850"/>
            <a:ext cx="10515600" cy="5219700"/>
          </a:xfrm>
        </p:spPr>
        <p:txBody>
          <a:bodyPr>
            <a:normAutofit/>
          </a:bodyPr>
          <a:lstStyle/>
          <a:p>
            <a:r>
              <a:rPr lang="en-US" dirty="0" smtClean="0"/>
              <a:t>Deterministic real-time scheduling ensures that the most urgent software runs when it needs to. </a:t>
            </a:r>
          </a:p>
          <a:p>
            <a:r>
              <a:rPr lang="en-US" dirty="0" smtClean="0"/>
              <a:t>Preemptive priority-based multitasking is deterministic. </a:t>
            </a:r>
          </a:p>
          <a:p>
            <a:r>
              <a:rPr lang="en-US" dirty="0" smtClean="0"/>
              <a:t>The scheduler uses priorities to determine which task should run next. </a:t>
            </a:r>
          </a:p>
          <a:p>
            <a:r>
              <a:rPr lang="en-US" dirty="0" smtClean="0"/>
              <a:t>Unexpected systems loads, including third-party code, will not adversely affect safe operation. </a:t>
            </a:r>
          </a:p>
          <a:p>
            <a:r>
              <a:rPr lang="en-US" dirty="0" smtClean="0"/>
              <a:t>A deterministic RTOS ensures that priority threads get the time they need, when they need it, by preempting a lower-priority task. </a:t>
            </a:r>
          </a:p>
          <a:p>
            <a:r>
              <a:rPr lang="en-US" dirty="0" smtClean="0"/>
              <a:t>For example, in a car crash, the airbags must deploy immediately, not wait for another task to finish.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04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2175"/>
          </a:xfrm>
        </p:spPr>
        <p:txBody>
          <a:bodyPr/>
          <a:lstStyle/>
          <a:p>
            <a:r>
              <a:rPr lang="en-US" dirty="0" smtClean="0"/>
              <a:t>Responsiveness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1626"/>
            <a:ext cx="10515600" cy="4791074"/>
          </a:xfrm>
        </p:spPr>
        <p:txBody>
          <a:bodyPr/>
          <a:lstStyle/>
          <a:p>
            <a:r>
              <a:rPr lang="en-US" dirty="0" smtClean="0"/>
              <a:t>Embedded systems with hard real-time constraints require responsiveness. </a:t>
            </a:r>
          </a:p>
          <a:p>
            <a:r>
              <a:rPr lang="en-US" dirty="0" smtClean="0"/>
              <a:t>Real-time applications depend on the OS to handle multiple events and to ensure that the system reacts within an expected timeframe to those events. </a:t>
            </a:r>
          </a:p>
          <a:p>
            <a:r>
              <a:rPr lang="en-US" dirty="0" smtClean="0"/>
              <a:t>In other words, the system’s response time must be predictable. </a:t>
            </a:r>
          </a:p>
          <a:p>
            <a:r>
              <a:rPr lang="en-US" dirty="0" smtClean="0"/>
              <a:t>The QNX RTOS is ideal for mission-critical systems that require responsiveness and absolute reliability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1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1675"/>
          </a:xfrm>
        </p:spPr>
        <p:txBody>
          <a:bodyPr/>
          <a:lstStyle/>
          <a:p>
            <a:r>
              <a:rPr lang="en-US" dirty="0" smtClean="0"/>
              <a:t>How to choose a commercial RTOS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527676"/>
          </a:xfrm>
        </p:spPr>
        <p:txBody>
          <a:bodyPr>
            <a:normAutofit/>
          </a:bodyPr>
          <a:lstStyle/>
          <a:p>
            <a:r>
              <a:rPr lang="en-US" dirty="0" smtClean="0"/>
              <a:t>A commercial RTOS can save engineering time and effort and improve the reliability and performance of your embedded systems. </a:t>
            </a:r>
          </a:p>
          <a:p>
            <a:pPr marL="0" indent="0">
              <a:buNone/>
            </a:pPr>
            <a:r>
              <a:rPr lang="en-US" dirty="0" smtClean="0"/>
              <a:t>Aspects that include:</a:t>
            </a:r>
          </a:p>
          <a:p>
            <a:r>
              <a:rPr lang="en-US" dirty="0" smtClean="0"/>
              <a:t>Security and safety </a:t>
            </a:r>
          </a:p>
          <a:p>
            <a:r>
              <a:rPr lang="en-US" dirty="0" smtClean="0"/>
              <a:t>Graphics and human machine interface </a:t>
            </a:r>
          </a:p>
          <a:p>
            <a:r>
              <a:rPr lang="en-US" dirty="0" smtClean="0"/>
              <a:t>Maintenance and updates</a:t>
            </a:r>
          </a:p>
          <a:p>
            <a:r>
              <a:rPr lang="en-US" dirty="0" smtClean="0"/>
              <a:t>Hardware support</a:t>
            </a:r>
          </a:p>
          <a:p>
            <a:r>
              <a:rPr lang="en-US" dirty="0" smtClean="0"/>
              <a:t>Licensing</a:t>
            </a:r>
          </a:p>
          <a:p>
            <a:r>
              <a:rPr lang="en-US" dirty="0" smtClean="0"/>
              <a:t>Vendor reputation and quality of support 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Contemporary RTOS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PSOS</a:t>
            </a:r>
          </a:p>
          <a:p>
            <a:r>
              <a:rPr lang="en-US" dirty="0" smtClean="0"/>
              <a:t>VRTX</a:t>
            </a:r>
          </a:p>
          <a:p>
            <a:r>
              <a:rPr lang="en-US" dirty="0" err="1" smtClean="0"/>
              <a:t>VxWorks</a:t>
            </a:r>
            <a:endParaRPr lang="en-US" dirty="0" smtClean="0"/>
          </a:p>
          <a:p>
            <a:r>
              <a:rPr lang="en-US" dirty="0" smtClean="0"/>
              <a:t>QNX</a:t>
            </a:r>
          </a:p>
          <a:p>
            <a:r>
              <a:rPr lang="en-US" dirty="0" smtClean="0"/>
              <a:t>RT Linux</a:t>
            </a:r>
          </a:p>
          <a:p>
            <a:r>
              <a:rPr lang="en-US" dirty="0" smtClean="0"/>
              <a:t>Lynx</a:t>
            </a:r>
          </a:p>
          <a:p>
            <a:r>
              <a:rPr lang="en-US" dirty="0" smtClean="0"/>
              <a:t>Windows CE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23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90676"/>
            <a:ext cx="10515600" cy="4351338"/>
          </a:xfrm>
        </p:spPr>
        <p:txBody>
          <a:bodyPr>
            <a:normAutofit fontScale="40000" lnSpcReduction="20000"/>
          </a:bodyPr>
          <a:lstStyle/>
          <a:p>
            <a:pPr marL="457200" indent="-457200">
              <a:buAutoNum type="arabicPeriod"/>
            </a:pPr>
            <a:r>
              <a:rPr lang="en-US" sz="9600" dirty="0" smtClean="0"/>
              <a:t>What is a Kernel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Comparison - Monolithic and Micro kernel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Micro kernel and RTOS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QNX Neutrino RTOS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Expectation from RTOS 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How to choose a commercial RTOS</a:t>
            </a:r>
          </a:p>
          <a:p>
            <a:pPr marL="0" indent="0">
              <a:buNone/>
            </a:pPr>
            <a:r>
              <a:rPr lang="en-US" sz="9600" dirty="0" smtClean="0"/>
              <a:t> </a:t>
            </a:r>
            <a:endParaRPr lang="en-US" sz="9600" dirty="0" smtClean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814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"/>
            <a:ext cx="10515600" cy="876300"/>
          </a:xfrm>
        </p:spPr>
        <p:txBody>
          <a:bodyPr/>
          <a:lstStyle/>
          <a:p>
            <a:r>
              <a:rPr lang="en-US" dirty="0" smtClean="0"/>
              <a:t>What is a Kernel?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76300"/>
            <a:ext cx="7315200" cy="5981699"/>
          </a:xfrm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dirty="0"/>
              <a:t>kernel is a central component of an operating system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It acts as an interface between the user applications and the hardware.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sole aim of the kernel is to manage the communication between the software (user level applications) and the hardware (CPU, disk memory </a:t>
            </a:r>
            <a:r>
              <a:rPr lang="en-US" dirty="0" err="1"/>
              <a:t>etc</a:t>
            </a:r>
            <a:r>
              <a:rPr lang="en-US" dirty="0"/>
              <a:t>).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main tasks of the kernel are : </a:t>
            </a:r>
          </a:p>
          <a:p>
            <a:pPr marL="0" indent="0">
              <a:buNone/>
            </a:pPr>
            <a:r>
              <a:rPr lang="en-US" dirty="0" smtClean="0"/>
              <a:t>Process management, Device management, Memory management, Interrupt handling, I/O communication, File </a:t>
            </a:r>
            <a:r>
              <a:rPr lang="en-US" dirty="0"/>
              <a:t>system...etc..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30" name="Picture 6" descr="https://media.geeksforgeeks.org/wp-content/uploads/kernel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512" y="1123950"/>
            <a:ext cx="2333625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2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45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550" y="1066800"/>
            <a:ext cx="7581900" cy="5562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Kernels </a:t>
            </a:r>
            <a:r>
              <a:rPr lang="en-US" dirty="0"/>
              <a:t>may be classified mainly in two categories </a:t>
            </a:r>
          </a:p>
          <a:p>
            <a:pPr marL="0" indent="0">
              <a:buNone/>
            </a:pPr>
            <a:r>
              <a:rPr lang="en-US" dirty="0" smtClean="0"/>
              <a:t>1</a:t>
            </a:r>
            <a:r>
              <a:rPr lang="en-US" dirty="0"/>
              <a:t>. Monolithic 	</a:t>
            </a:r>
          </a:p>
          <a:p>
            <a:r>
              <a:rPr lang="en-US" dirty="0"/>
              <a:t> </a:t>
            </a:r>
            <a:r>
              <a:rPr lang="en-US" dirty="0" smtClean="0"/>
              <a:t>In this </a:t>
            </a:r>
            <a:r>
              <a:rPr lang="en-US" dirty="0"/>
              <a:t>type of kernel architecture, all the basic system services like process and memory management, interrupt handling </a:t>
            </a:r>
            <a:r>
              <a:rPr lang="en-US" dirty="0" err="1"/>
              <a:t>etc</a:t>
            </a:r>
            <a:r>
              <a:rPr lang="en-US" dirty="0"/>
              <a:t> were packaged into a single module in kernel space.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type of architecture led to some serious drawbacks like </a:t>
            </a:r>
            <a:endParaRPr lang="en-US" dirty="0" smtClean="0"/>
          </a:p>
          <a:p>
            <a:pPr marL="514350" indent="-514350">
              <a:buAutoNum type="arabicParenR"/>
            </a:pPr>
            <a:r>
              <a:rPr lang="en-US" dirty="0" smtClean="0"/>
              <a:t>Size </a:t>
            </a:r>
            <a:r>
              <a:rPr lang="en-US" dirty="0"/>
              <a:t>of kernel, which was huge. </a:t>
            </a:r>
            <a:endParaRPr lang="en-US" dirty="0" smtClean="0"/>
          </a:p>
          <a:p>
            <a:pPr marL="514350" indent="-514350">
              <a:buAutoNum type="arabicParenR"/>
            </a:pPr>
            <a:r>
              <a:rPr lang="en-US" dirty="0" smtClean="0"/>
              <a:t>Poor </a:t>
            </a:r>
            <a:r>
              <a:rPr lang="en-US" dirty="0"/>
              <a:t>maintainability, which means bug fixing or addition of new features resulted in recompilation of the whole kernel </a:t>
            </a:r>
            <a:r>
              <a:rPr lang="en-US" dirty="0" smtClean="0"/>
              <a:t>which </a:t>
            </a:r>
            <a:r>
              <a:rPr lang="en-US" dirty="0"/>
              <a:t>could consume hours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100" y="1009650"/>
            <a:ext cx="4152900" cy="512445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9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38200"/>
            <a:ext cx="6686550" cy="53387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2. Micro Kernel </a:t>
            </a:r>
          </a:p>
          <a:p>
            <a:r>
              <a:rPr lang="en-US" dirty="0" smtClean="0"/>
              <a:t>This </a:t>
            </a:r>
            <a:r>
              <a:rPr lang="en-US" dirty="0"/>
              <a:t>architecture allows some basic services like device driver management, protocol stack, file system </a:t>
            </a:r>
            <a:r>
              <a:rPr lang="en-US" dirty="0" err="1"/>
              <a:t>etc</a:t>
            </a:r>
            <a:r>
              <a:rPr lang="en-US" dirty="0"/>
              <a:t> to run in user space.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reduces the kernel code size and also increases the security and stability of OS as we have the bare minimum code running in kernel. </a:t>
            </a:r>
            <a:endParaRPr lang="en-US" dirty="0" smtClean="0"/>
          </a:p>
          <a:p>
            <a:r>
              <a:rPr lang="en-US" dirty="0" smtClean="0"/>
              <a:t>So</a:t>
            </a:r>
            <a:r>
              <a:rPr lang="en-US" dirty="0"/>
              <a:t>, if suppose a basic service like network service crashes due to buffer overflow, then only the networking service's memory would be corrupted, leaving the rest of the system still functional.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4750" y="2186781"/>
            <a:ext cx="3943350" cy="3629025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95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functionality of micro kernel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bare </a:t>
            </a:r>
            <a:r>
              <a:rPr lang="en-US" dirty="0"/>
              <a:t>minimum that </a:t>
            </a:r>
            <a:r>
              <a:rPr lang="en-US" dirty="0" smtClean="0"/>
              <a:t>micro Kernel </a:t>
            </a:r>
            <a:r>
              <a:rPr lang="en-US" dirty="0"/>
              <a:t>architecture recommends in kernel </a:t>
            </a:r>
            <a:r>
              <a:rPr lang="en-US" dirty="0" smtClean="0"/>
              <a:t>space</a:t>
            </a:r>
            <a:r>
              <a:rPr lang="en-US" dirty="0"/>
              <a:t> </a:t>
            </a:r>
            <a:r>
              <a:rPr lang="en-US" dirty="0" smtClean="0"/>
              <a:t>is: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Managing </a:t>
            </a:r>
            <a:r>
              <a:rPr lang="en-US" dirty="0"/>
              <a:t>memory protection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Process </a:t>
            </a:r>
            <a:r>
              <a:rPr lang="en-US" dirty="0"/>
              <a:t>scheduling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Inter </a:t>
            </a:r>
            <a:r>
              <a:rPr lang="en-US" dirty="0"/>
              <a:t>Process communication (IPC) </a:t>
            </a:r>
          </a:p>
          <a:p>
            <a:endParaRPr lang="en-US" dirty="0"/>
          </a:p>
          <a:p>
            <a:r>
              <a:rPr lang="en-US" dirty="0"/>
              <a:t>Apart from the above, all other basic services can be made part of user space and can be run in the form of servers. 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4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5475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Comparison between monolithic and micro kernel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95400" y="990600"/>
            <a:ext cx="9696450" cy="518636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7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monolithic RTOS?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9700"/>
            <a:ext cx="10515600" cy="4767263"/>
          </a:xfrm>
        </p:spPr>
        <p:txBody>
          <a:bodyPr>
            <a:normAutofit/>
          </a:bodyPr>
          <a:lstStyle/>
          <a:p>
            <a:r>
              <a:rPr lang="en-US" dirty="0" smtClean="0"/>
              <a:t>Monolithic means huge. By definition, a monolithic kernel runs all operating system components in the kernel space. </a:t>
            </a:r>
          </a:p>
          <a:p>
            <a:r>
              <a:rPr lang="en-US" dirty="0" smtClean="0"/>
              <a:t>For instance, a monolithic RTOS includes device drivers, file management, networking, and graphics stack as part of the kernel space. Applications, however, run in the user space. </a:t>
            </a:r>
          </a:p>
          <a:p>
            <a:r>
              <a:rPr lang="en-US" dirty="0" smtClean="0"/>
              <a:t>Although running user applications as memory-protected processes protects a monolithic kernel from error in the user code, a single programming error in a file system, protocol stack or driver can crash the system. </a:t>
            </a:r>
          </a:p>
          <a:p>
            <a:r>
              <a:rPr lang="en-US" dirty="0" smtClean="0"/>
              <a:t>In addition, any change to a driver or system file requires OS modification and recompiling.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297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5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en-US" dirty="0" smtClean="0"/>
              <a:t>What is a microkernel RTOS?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85850"/>
            <a:ext cx="10515600" cy="56388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 microkernel RTOS is structured with a tiny kernel that provides minimal services. </a:t>
            </a:r>
          </a:p>
          <a:p>
            <a:r>
              <a:rPr lang="en-US" dirty="0" smtClean="0"/>
              <a:t>The microkernel works with a team of optional cooperating processes that run outside kernel space (in the user space), which provides higher-level OS functionality. </a:t>
            </a:r>
          </a:p>
          <a:p>
            <a:r>
              <a:rPr lang="en-US" dirty="0" smtClean="0"/>
              <a:t>A microkernel RTOS has a key feature - modularity  and hence the small size </a:t>
            </a:r>
          </a:p>
          <a:p>
            <a:r>
              <a:rPr lang="en-US" dirty="0" smtClean="0"/>
              <a:t>In a microkernel, only the core RTOS kernel is granted access to the entire system, which improves reliability and security. </a:t>
            </a:r>
          </a:p>
          <a:p>
            <a:r>
              <a:rPr lang="en-US" dirty="0" smtClean="0"/>
              <a:t>The microkernel protects and allocates memory for other processes and provides task switching. All other components, including drivers and system-level components, are each contained within their own isolated process space. </a:t>
            </a:r>
          </a:p>
          <a:p>
            <a:r>
              <a:rPr lang="en-US" dirty="0" smtClean="0"/>
              <a:t>Isolation prevents errors in a component from affecting other parts of the system – the only thing that a component can crash is itself. </a:t>
            </a:r>
          </a:p>
          <a:p>
            <a:r>
              <a:rPr lang="en-US" dirty="0" smtClean="0"/>
              <a:t>Such crashes can be easily detected, and the faulty component can be restarted  – while the system is still running – quick restart has no effect on performance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6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QNX Neutrino RTOS is a commercial microkernel RTOS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Since 1980, thousands of companies have deployed and trusted QNX real-time technology to ensure the best combination of performance, security and reliability in the world’s most mission-critical systems. </a:t>
            </a:r>
          </a:p>
          <a:p>
            <a:r>
              <a:rPr lang="en-US" dirty="0" smtClean="0"/>
              <a:t>At the core of this offering is QNX Neutrino </a:t>
            </a:r>
            <a:r>
              <a:rPr lang="en-US" dirty="0" err="1" smtClean="0"/>
              <a:t>Realtime</a:t>
            </a:r>
            <a:r>
              <a:rPr lang="en-US" dirty="0" smtClean="0"/>
              <a:t> Operating System (RTOS), a full-featured and robust RTOS designed to enable the next-generation of products for automotive, medical, transportation, military and industrial embedded systems. </a:t>
            </a:r>
          </a:p>
          <a:p>
            <a:r>
              <a:rPr lang="en-US" dirty="0" smtClean="0"/>
              <a:t>The microkernel design and modular architecture enable BlackBerry® QNX® customers to create highly optimized and reliable systems with low total cost of ownership. </a:t>
            </a:r>
          </a:p>
          <a:p>
            <a:r>
              <a:rPr lang="en-US" dirty="0" smtClean="0"/>
              <a:t>With the QNX Neutrino RTOS, embedded systems designers can create compelling, safe, and secure devices built on a highly reliable RTOS serving as the foundation that helps guard against system malfunctions, malware and security breaches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364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3ACEB14D7C914C9A66454C530220F9" ma:contentTypeVersion="16" ma:contentTypeDescription="Create a new document." ma:contentTypeScope="" ma:versionID="9fb385c8b5795119783711c503c667ec">
  <xsd:schema xmlns:xsd="http://www.w3.org/2001/XMLSchema" xmlns:xs="http://www.w3.org/2001/XMLSchema" xmlns:p="http://schemas.microsoft.com/office/2006/metadata/properties" xmlns:ns2="803c8e6e-8136-4d7d-af1c-024f8e6687c9" xmlns:ns3="6464b784-94fc-4d5d-8912-f9bf35373677" targetNamespace="http://schemas.microsoft.com/office/2006/metadata/properties" ma:root="true" ma:fieldsID="3e1a8678d2ebc7280d1a30e07dc0f506" ns2:_="" ns3:_="">
    <xsd:import namespace="803c8e6e-8136-4d7d-af1c-024f8e6687c9"/>
    <xsd:import namespace="6464b784-94fc-4d5d-8912-f9bf353736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odifi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c8e6e-8136-4d7d-af1c-024f8e668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odifiedby" ma:index="20" nillable="true" ma:displayName="Modified by" ma:format="Dropdown" ma:list="UserInfo" ma:SharePointGroup="0" ma:internalName="Modifiedby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ca7166d-de03-4c3e-865e-07adad3d8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b784-94fc-4d5d-8912-f9bf353736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e379b9-577f-4df9-8fd5-5ffd8b75bf6a}" ma:internalName="TaxCatchAll" ma:showField="CatchAllData" ma:web="6464b784-94fc-4d5d-8912-f9bf353736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03c8e6e-8136-4d7d-af1c-024f8e6687c9">
      <Terms xmlns="http://schemas.microsoft.com/office/infopath/2007/PartnerControls"/>
    </lcf76f155ced4ddcb4097134ff3c332f>
    <TaxCatchAll xmlns="6464b784-94fc-4d5d-8912-f9bf35373677" xsi:nil="true"/>
    <Modifiedby xmlns="803c8e6e-8136-4d7d-af1c-024f8e6687c9">
      <UserInfo>
        <DisplayName/>
        <AccountId xsi:nil="true"/>
        <AccountType/>
      </UserInfo>
    </Modifiedby>
    <SharedWithUsers xmlns="6464b784-94fc-4d5d-8912-f9bf35373677">
      <UserInfo>
        <DisplayName/>
        <AccountId xsi:nil="true"/>
        <AccountType/>
      </UserInfo>
    </SharedWithUsers>
    <MediaLengthInSeconds xmlns="803c8e6e-8136-4d7d-af1c-024f8e6687c9" xsi:nil="true"/>
  </documentManagement>
</p:properties>
</file>

<file path=customXml/itemProps1.xml><?xml version="1.0" encoding="utf-8"?>
<ds:datastoreItem xmlns:ds="http://schemas.openxmlformats.org/officeDocument/2006/customXml" ds:itemID="{473B3691-630C-463F-BC13-66FD5BB96DD6}"/>
</file>

<file path=customXml/itemProps2.xml><?xml version="1.0" encoding="utf-8"?>
<ds:datastoreItem xmlns:ds="http://schemas.openxmlformats.org/officeDocument/2006/customXml" ds:itemID="{4D0571AD-62F2-4901-95C5-05353420B7AA}"/>
</file>

<file path=customXml/itemProps3.xml><?xml version="1.0" encoding="utf-8"?>
<ds:datastoreItem xmlns:ds="http://schemas.openxmlformats.org/officeDocument/2006/customXml" ds:itemID="{44CB0ADF-8D55-496E-B128-26D160647A88}"/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1384</Words>
  <Application>Microsoft Office PowerPoint</Application>
  <PresentationFormat>Widescreen</PresentationFormat>
  <Paragraphs>122</Paragraphs>
  <Slides>19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Micro Kernels and RTOS</vt:lpstr>
      <vt:lpstr>What is a Kernel?</vt:lpstr>
      <vt:lpstr>Types</vt:lpstr>
      <vt:lpstr>PowerPoint Presentation</vt:lpstr>
      <vt:lpstr>Main functionality of micro kernel</vt:lpstr>
      <vt:lpstr>Comparison between monolithic and micro kernel</vt:lpstr>
      <vt:lpstr>What is a monolithic RTOS?</vt:lpstr>
      <vt:lpstr>What is a microkernel RTOS?</vt:lpstr>
      <vt:lpstr>QNX Neutrino RTOS is a commercial microkernel RTOS</vt:lpstr>
      <vt:lpstr>What to expect in a RTOS</vt:lpstr>
      <vt:lpstr>Spatial separation</vt:lpstr>
      <vt:lpstr>Temporal separation</vt:lpstr>
      <vt:lpstr>Interprocess communication (IPC)</vt:lpstr>
      <vt:lpstr>Priority-based preemptive scheduling</vt:lpstr>
      <vt:lpstr>System determinism</vt:lpstr>
      <vt:lpstr>Responsiveness</vt:lpstr>
      <vt:lpstr>How to choose a commercial RTOS </vt:lpstr>
      <vt:lpstr>Contemporary RTOS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 Kernels and RTOS</dc:title>
  <dc:creator>Mahe</dc:creator>
  <cp:lastModifiedBy>Mahe</cp:lastModifiedBy>
  <cp:revision>19</cp:revision>
  <dcterms:created xsi:type="dcterms:W3CDTF">2020-05-24T12:32:27Z</dcterms:created>
  <dcterms:modified xsi:type="dcterms:W3CDTF">2020-05-24T17:23:33Z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0x010100C93ACEB14D7C914C9A66454C530220F9</vt:lpwstr>
  </property>
  <property fmtid="{D5CDD505-2E9C-101B-9397-08002B2CF9AE}" pid="3" name="Order">
    <vt:r8>119200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_SourceUrl">
    <vt:lpwstr/>
  </property>
  <property fmtid="{D5CDD505-2E9C-101B-9397-08002B2CF9AE}" pid="9" name="_SharedFileIndex">
    <vt:lpwstr/>
  </property>
  <property fmtid="{D5CDD505-2E9C-101B-9397-08002B2CF9AE}" pid="10" name="ComplianceAssetId">
    <vt:lpwstr/>
  </property>
  <property fmtid="{D5CDD505-2E9C-101B-9397-08002B2CF9AE}" pid="11" name="TemplateUrl">
    <vt:lpwstr/>
  </property>
  <property fmtid="{D5CDD505-2E9C-101B-9397-08002B2CF9AE}" pid="12" name="MediaServiceImageTags">
    <vt:lpwstr/>
  </property>
</Properties>
</file>

<file path=docProps/thumbnail.jpeg>
</file>